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62" r:id="rId4"/>
    <p:sldId id="269" r:id="rId5"/>
    <p:sldId id="263" r:id="rId6"/>
    <p:sldId id="265" r:id="rId7"/>
    <p:sldId id="264" r:id="rId8"/>
    <p:sldId id="278" r:id="rId9"/>
    <p:sldId id="276" r:id="rId10"/>
    <p:sldId id="275" r:id="rId11"/>
    <p:sldId id="277" r:id="rId12"/>
    <p:sldId id="279" r:id="rId13"/>
    <p:sldId id="266" r:id="rId14"/>
    <p:sldId id="271" r:id="rId15"/>
    <p:sldId id="272" r:id="rId16"/>
    <p:sldId id="267" r:id="rId17"/>
    <p:sldId id="273" r:id="rId18"/>
    <p:sldId id="268" r:id="rId19"/>
    <p:sldId id="274" r:id="rId20"/>
    <p:sldId id="260" r:id="rId21"/>
    <p:sldId id="261" r:id="rId22"/>
    <p:sldId id="280" r:id="rId2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A1B22-B989-4B16-B0D3-2CA7CD91E760}" type="datetimeFigureOut">
              <a:rPr lang="zh-TW" altLang="en-US" smtClean="0"/>
              <a:pPr>
                <a:defRPr/>
              </a:pPr>
              <a:t>2025/2/25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4CBCC-E224-497B-B823-86718399E06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5887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DA3FE-6990-4ADF-8116-11871EEA1836}" type="datetimeFigureOut">
              <a:rPr lang="zh-TW" altLang="en-US" smtClean="0"/>
              <a:pPr>
                <a:defRPr/>
              </a:pPr>
              <a:t>2025/2/25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1D10F-389C-471F-8048-1517E043E52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8282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5DBD0-3869-401E-A7B3-84602D8DC988}" type="datetimeFigureOut">
              <a:rPr lang="zh-TW" altLang="en-US" smtClean="0"/>
              <a:pPr>
                <a:defRPr/>
              </a:pPr>
              <a:t>2025/2/25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F7EDF-D844-48EA-B6A4-338CAE67182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865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BCDF2-F1B8-4836-B2BD-0630ED2DCEF7}" type="datetimeFigureOut">
              <a:rPr lang="zh-TW" altLang="en-US" smtClean="0"/>
              <a:pPr>
                <a:defRPr/>
              </a:pPr>
              <a:t>2025/2/25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5934A-B4FA-49FD-A6B8-AB942A703E3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3144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07B1E-A51B-4242-9A8D-83174A71F432}" type="datetimeFigureOut">
              <a:rPr lang="zh-TW" altLang="en-US" smtClean="0"/>
              <a:pPr>
                <a:defRPr/>
              </a:pPr>
              <a:t>2025/2/25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A16A-4781-4FE9-A7AE-54891E21067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4469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FCF06-BCD3-45EE-80C7-5F6DE7CA8F8A}" type="datetimeFigureOut">
              <a:rPr lang="zh-TW" altLang="en-US" smtClean="0"/>
              <a:pPr>
                <a:defRPr/>
              </a:pPr>
              <a:t>2025/2/25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8E908-93C6-4838-83F1-BCB8BDC4FE3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2764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BA54B-A7D5-410D-B2B8-5C9D59C8BED0}" type="datetimeFigureOut">
              <a:rPr lang="zh-TW" altLang="en-US" smtClean="0"/>
              <a:pPr>
                <a:defRPr/>
              </a:pPr>
              <a:t>2025/2/25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2DF65-B132-4800-9A6A-9D52090ED5A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1501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DA5D4-7829-4910-B718-C9A4667D55BF}" type="datetimeFigureOut">
              <a:rPr lang="zh-TW" altLang="en-US" smtClean="0"/>
              <a:pPr>
                <a:defRPr/>
              </a:pPr>
              <a:t>2025/2/25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937A1-0875-416C-ACEE-B1189DC3D5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7218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9EFBF-7B8F-4500-B42B-C9C11FE9D285}" type="datetimeFigureOut">
              <a:rPr lang="zh-TW" altLang="en-US" smtClean="0"/>
              <a:pPr>
                <a:defRPr/>
              </a:pPr>
              <a:t>2025/2/25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62902-A45D-4CC2-997E-AB3D953EAC5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4731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A6620-1253-49E6-A681-3A6D5980CEC0}" type="datetimeFigureOut">
              <a:rPr lang="zh-TW" altLang="en-US" smtClean="0"/>
              <a:pPr>
                <a:defRPr/>
              </a:pPr>
              <a:t>2025/2/25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BC043-924A-4394-8039-585DD892A25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9574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E19B4E-5359-444F-96EB-6E10E51E081A}" type="datetimeFigureOut">
              <a:rPr lang="zh-TW" altLang="en-US" smtClean="0"/>
              <a:pPr>
                <a:defRPr/>
              </a:pPr>
              <a:t>2025/2/25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210D0-2480-4D59-B897-0937AC52A20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5290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56D28B-D661-4C95-AD3A-142F3DB739F6}" type="datetimeFigureOut">
              <a:rPr lang="zh-TW" altLang="en-US" smtClean="0"/>
              <a:pPr>
                <a:defRPr/>
              </a:pPr>
              <a:t>2025/2/25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A3E142-17DA-4868-9E79-E567EBEA767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7012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u.edu.tw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ncu.edu.tw/campus/article/25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ncu.edu.tw/campus/article/254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39640;&#20013;%20&#22823;&#23416;18&#23416;&#32676;-&#34920;&#26684;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fl.ntust.edu.tw/index.php/post/view?id=56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58200" cy="10801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中央大學中國文學系介紹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4941168"/>
            <a:ext cx="4953000" cy="1752600"/>
          </a:xfrm>
        </p:spPr>
        <p:txBody>
          <a:bodyPr rtlCol="0">
            <a:noAutofit/>
          </a:bodyPr>
          <a:lstStyle/>
          <a:p>
            <a:pPr algn="l" fontAlgn="auto">
              <a:buFont typeface="Arial" pitchFamily="34" charset="0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指導老師：陳明珠老師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 告 者：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班王大元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班黃小華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 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316" name="圖片 5"/>
          <p:cNvPicPr>
            <a:picLocks noChangeAspect="1"/>
          </p:cNvPicPr>
          <p:nvPr/>
        </p:nvPicPr>
        <p:blipFill>
          <a:blip r:embed="rId2" cstate="print"/>
          <a:srcRect r="79347"/>
          <a:stretch>
            <a:fillRect/>
          </a:stretch>
        </p:blipFill>
        <p:spPr bwMode="auto">
          <a:xfrm>
            <a:off x="107950" y="104774"/>
            <a:ext cx="863650" cy="87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pic.pimg.tw/weng3309/1514981607-2266749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8892480" cy="313452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7524328" y="5517232"/>
            <a:ext cx="144016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指導老師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報告者班級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姓名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座號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8" name="Picture 4" descr="中國文學系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43225" cy="742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283152" cy="1188368"/>
          </a:xfrm>
        </p:spPr>
        <p:txBody>
          <a:bodyPr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伍、入學管道及簡章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入學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小華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04448" cy="45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分科測驗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登記分發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伍、入學管道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指考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9231"/>
          <a:stretch>
            <a:fillRect/>
          </a:stretch>
        </p:blipFill>
        <p:spPr bwMode="auto">
          <a:xfrm>
            <a:off x="179512" y="1484784"/>
            <a:ext cx="87849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8280920" cy="1066800"/>
          </a:xfrm>
        </p:spPr>
        <p:txBody>
          <a:bodyPr/>
          <a:lstStyle/>
          <a:p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陸、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升學、就業進路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升學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大元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96448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71184" cy="1371600"/>
          </a:xfrm>
        </p:spPr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陸、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升學、就業進路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就業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大元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37356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本系每年皆配合教育部畢業滿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年、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年、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年流向調查，近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年追蹤比率，各學制皆達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成以上。 </a:t>
            </a:r>
          </a:p>
          <a:p>
            <a:r>
              <a:rPr lang="zh-TW" altLang="en-US" sz="2800" dirty="0" smtClean="0"/>
              <a:t>根據近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年之統計數據，本系畢業生投入職場比率：學士班</a:t>
            </a:r>
            <a:r>
              <a:rPr lang="en-US" altLang="zh-TW" sz="2800" dirty="0" smtClean="0"/>
              <a:t>53</a:t>
            </a:r>
            <a:r>
              <a:rPr lang="zh-TW" altLang="en-US" sz="2800" dirty="0" smtClean="0"/>
              <a:t>％，碩士班</a:t>
            </a:r>
            <a:r>
              <a:rPr lang="en-US" altLang="zh-TW" sz="2800" dirty="0" smtClean="0"/>
              <a:t>69</a:t>
            </a:r>
            <a:r>
              <a:rPr lang="zh-TW" altLang="en-US" sz="2800" dirty="0" smtClean="0"/>
              <a:t>％，博士班</a:t>
            </a:r>
            <a:r>
              <a:rPr lang="en-US" altLang="zh-TW" sz="2800" dirty="0" smtClean="0"/>
              <a:t>96</a:t>
            </a:r>
            <a:r>
              <a:rPr lang="zh-TW" altLang="en-US" sz="2800" dirty="0" smtClean="0"/>
              <a:t>％；持續升學及進修比率：學士班</a:t>
            </a:r>
            <a:r>
              <a:rPr lang="en-US" altLang="zh-TW" sz="2800" dirty="0" smtClean="0"/>
              <a:t>35</a:t>
            </a:r>
            <a:r>
              <a:rPr lang="zh-TW" altLang="en-US" sz="2800" dirty="0" smtClean="0"/>
              <a:t>％，碩士班</a:t>
            </a:r>
            <a:r>
              <a:rPr lang="en-US" altLang="zh-TW" sz="2800" dirty="0" smtClean="0"/>
              <a:t>21</a:t>
            </a:r>
            <a:r>
              <a:rPr lang="zh-TW" altLang="en-US" sz="2800" dirty="0" smtClean="0"/>
              <a:t>％。 </a:t>
            </a:r>
          </a:p>
          <a:p>
            <a:r>
              <a:rPr lang="zh-TW" altLang="en-US" sz="2800" dirty="0" smtClean="0"/>
              <a:t>而就各學制職業類別分布，學士班、碩士班、博士班從事教育與訓練類、藝文與影音傳播類、政府公共事務類之比重較高，學士班除上述類別外，職業類別分布較為多元廣泛，碩博士班則較集中於教育與訓練類。 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75632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學士班就業狀況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6232" y="1825625"/>
            <a:ext cx="6471536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0"/>
            <a:ext cx="5348808" cy="97234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學士班畢業生職業類別分布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0364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柒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心得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大元的心得</a:t>
            </a:r>
            <a:b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040560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我了解到學校與學系特色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我了解課程內容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最喜歡何種課程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我了解此學系未來可以從事何種工作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要報考此科系要具備何種條件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我要如何充實自己的能力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i="1" dirty="0" smtClean="0">
              <a:solidFill>
                <a:srgbClr val="FF0000"/>
              </a:solidFill>
            </a:endParaRPr>
          </a:p>
          <a:p>
            <a:r>
              <a:rPr lang="zh-TW" altLang="en-US" sz="3600" i="1" dirty="0" smtClean="0">
                <a:solidFill>
                  <a:srgbClr val="FF0000"/>
                </a:solidFill>
              </a:rPr>
              <a:t>請不要說</a:t>
            </a:r>
            <a:r>
              <a:rPr lang="en-US" altLang="zh-TW" sz="3600" i="1" dirty="0" smtClean="0">
                <a:solidFill>
                  <a:srgbClr val="FF0000"/>
                </a:solidFill>
              </a:rPr>
              <a:t>--</a:t>
            </a:r>
            <a:r>
              <a:rPr lang="zh-TW" altLang="en-US" sz="3600" i="1" dirty="0" smtClean="0">
                <a:solidFill>
                  <a:srgbClr val="FF0000"/>
                </a:solidFill>
              </a:rPr>
              <a:t>我並沒有想讀這個科系</a:t>
            </a:r>
            <a:endParaRPr lang="en-US" altLang="zh-TW" sz="3600" i="1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43192" cy="1371600"/>
          </a:xfrm>
        </p:spPr>
        <p:txBody>
          <a:bodyPr/>
          <a:lstStyle/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柒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心得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小華的心得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569371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我了解到學校與學系特色</a:t>
            </a:r>
            <a:endParaRPr lang="en-US" altLang="zh-TW" sz="3200" dirty="0" smtClean="0"/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/>
              <a:t>我了解課程內容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最喜歡何種課程</a:t>
            </a:r>
            <a:endParaRPr lang="en-US" altLang="zh-TW" sz="3200" dirty="0" smtClean="0"/>
          </a:p>
          <a:p>
            <a:r>
              <a:rPr lang="en-US" altLang="zh-TW" sz="3200" dirty="0" smtClean="0"/>
              <a:t>3.</a:t>
            </a:r>
            <a:r>
              <a:rPr lang="zh-TW" altLang="en-US" sz="3200" dirty="0" smtClean="0"/>
              <a:t>我了解此學系未來可以從事何種工作</a:t>
            </a:r>
            <a:endParaRPr lang="en-US" altLang="zh-TW" sz="3200" dirty="0" smtClean="0"/>
          </a:p>
          <a:p>
            <a:r>
              <a:rPr lang="en-US" altLang="zh-TW" sz="3200" dirty="0" smtClean="0"/>
              <a:t>4.</a:t>
            </a:r>
            <a:r>
              <a:rPr lang="zh-TW" altLang="en-US" sz="3200" dirty="0" smtClean="0"/>
              <a:t>要報考此科系要具備何種條件</a:t>
            </a:r>
            <a:endParaRPr lang="en-US" altLang="zh-TW" sz="3200" dirty="0" smtClean="0"/>
          </a:p>
          <a:p>
            <a:r>
              <a:rPr lang="en-US" altLang="zh-TW" sz="3200" dirty="0" smtClean="0"/>
              <a:t>5.</a:t>
            </a:r>
            <a:r>
              <a:rPr lang="zh-TW" altLang="en-US" sz="3200" dirty="0" smtClean="0"/>
              <a:t>同學或我要如何充實自己的能力</a:t>
            </a:r>
            <a:endParaRPr lang="en-US" altLang="zh-TW" sz="3200" dirty="0" smtClean="0"/>
          </a:p>
          <a:p>
            <a:endParaRPr lang="en-US" altLang="zh-TW" sz="3200" i="1" dirty="0" smtClean="0">
              <a:solidFill>
                <a:srgbClr val="FF0000"/>
              </a:solidFill>
            </a:endParaRPr>
          </a:p>
          <a:p>
            <a:r>
              <a:rPr lang="zh-TW" altLang="en-US" sz="3200" i="1" dirty="0" smtClean="0">
                <a:solidFill>
                  <a:srgbClr val="FF0000"/>
                </a:solidFill>
              </a:rPr>
              <a:t>請不要說</a:t>
            </a:r>
            <a:r>
              <a:rPr lang="en-US" altLang="zh-TW" sz="3200" i="1" dirty="0" smtClean="0">
                <a:solidFill>
                  <a:srgbClr val="FF0000"/>
                </a:solidFill>
              </a:rPr>
              <a:t>--</a:t>
            </a:r>
            <a:r>
              <a:rPr lang="zh-TW" altLang="en-US" sz="3200" i="1" dirty="0" smtClean="0">
                <a:solidFill>
                  <a:srgbClr val="FF0000"/>
                </a:solidFill>
              </a:rPr>
              <a:t>我並沒有想讀這個科系</a:t>
            </a:r>
            <a:endParaRPr lang="en-US" altLang="zh-TW" sz="3200" i="1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00336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捌</a:t>
            </a:r>
            <a:r>
              <a:rPr lang="zh-TW" altLang="zh-TW" sz="4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資料來源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中央大學網站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hlinkClick r:id="rId2"/>
              </a:rPr>
              <a:t>https://www.ncu.edu.tw/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大考中心</a:t>
            </a:r>
            <a:r>
              <a:rPr lang="en-US" altLang="zh-TW" sz="4000" dirty="0" err="1" smtClean="0">
                <a:latin typeface="標楷體" pitchFamily="65" charset="-120"/>
                <a:ea typeface="標楷體" pitchFamily="65" charset="-120"/>
              </a:rPr>
              <a:t>collego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04435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玖</a:t>
            </a:r>
            <a:r>
              <a:rPr lang="zh-TW" altLang="zh-TW" dirty="0" smtClean="0"/>
              <a:t>、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校園一景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大元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 descr="中央大學來自日本的河津櫻綻放，花型十分優美。郭時昇攝..">
            <a:hlinkClick r:id="rId2" tooltip="十年照顧有成　中央大學河津櫻浪漫綻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365104"/>
            <a:ext cx="266429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中央大學新完工之大禮堂，外型採獨特的「松果」造型，運用櫛比鱗次的空間層次，表達深厚的知識內涵。照片秘書室提供..">
            <a:hlinkClick r:id="rId4" tooltip="中央大學「松果」造型禮堂 　大桃園國際級展演中心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5724636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128792" cy="10527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  錄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大元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050" cy="518442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壹、校系特色</a:t>
            </a: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貳、教育目標</a:t>
            </a: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叁、師資（系主任、教授</a:t>
            </a:r>
            <a:r>
              <a:rPr lang="zh-TW" altLang="en-US" sz="3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專長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肆、課程及地圖（必修、必選學分</a:t>
            </a: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畢業學分）</a:t>
            </a: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伍、入學管道</a:t>
            </a: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陸、升學、就業進路</a:t>
            </a: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柒、心得（</a:t>
            </a: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心得）</a:t>
            </a: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捌、資料來源</a:t>
            </a: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玖、校園一景</a:t>
            </a: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拾</a:t>
            </a:r>
            <a:r>
              <a:rPr lang="zh-TW" altLang="zh-TW" sz="3200" dirty="0" smtClean="0"/>
              <a:t>、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分工表</a:t>
            </a: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endParaRPr lang="zh-TW" altLang="en-US" sz="31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913" y="0"/>
            <a:ext cx="5791200" cy="8032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拾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分工表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小華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363272" cy="53212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19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分工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92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封面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大元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92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目錄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小華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739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科系特色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大元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92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教育目標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小華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7552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師資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大元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92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課程內容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小華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9952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入學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升學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就業進路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大元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8443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心得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大元、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小華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92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資料來源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小華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635750" cy="10445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報告注意事項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400599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每組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5-10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組員一起報告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心得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注意禮節（先問候師長、同學）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給予報告者鼓勵（可以提問但不要批評）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聽講者給於評分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該組分數來自於自評</a:t>
            </a:r>
            <a:r>
              <a:rPr lang="zh-TW" altLang="en-US" sz="2800" dirty="0" smtClean="0">
                <a:latin typeface="標楷體"/>
                <a:ea typeface="標楷體"/>
              </a:rPr>
              <a:t>、他評</a:t>
            </a:r>
            <a:endParaRPr lang="en-US" altLang="zh-TW" sz="2800" dirty="0" smtClean="0">
              <a:latin typeface="標楷體"/>
              <a:ea typeface="標楷體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標楷體"/>
                <a:ea typeface="標楷體"/>
              </a:rPr>
              <a:t>8.</a:t>
            </a:r>
            <a:r>
              <a:rPr lang="zh-TW" altLang="en-US" sz="2800" dirty="0" smtClean="0">
                <a:latin typeface="標楷體"/>
                <a:ea typeface="標楷體"/>
              </a:rPr>
              <a:t>台風穩健、勿嬉戲、勿搞笑、注意站姿</a:t>
            </a:r>
            <a:endParaRPr lang="en-US" altLang="zh-TW" sz="2800" dirty="0" smtClean="0">
              <a:latin typeface="標楷體"/>
              <a:ea typeface="標楷體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標楷體"/>
                <a:ea typeface="標楷體"/>
              </a:rPr>
              <a:t>9.</a:t>
            </a:r>
            <a:r>
              <a:rPr lang="zh-TW" altLang="en-US" sz="2800" dirty="0" smtClean="0">
                <a:solidFill>
                  <a:srgbClr val="FF0000"/>
                </a:solidFill>
                <a:latin typeface="標楷體"/>
                <a:ea typeface="標楷體"/>
              </a:rPr>
              <a:t>可以拍照留念</a:t>
            </a:r>
            <a:endParaRPr lang="en-US" altLang="zh-TW" sz="2800" dirty="0" smtClean="0">
              <a:solidFill>
                <a:srgbClr val="FF0000"/>
              </a:solidFill>
              <a:latin typeface="標楷體"/>
              <a:ea typeface="標楷體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標楷體"/>
                <a:ea typeface="標楷體"/>
              </a:rPr>
              <a:t>10.</a:t>
            </a:r>
            <a:r>
              <a:rPr lang="zh-TW" altLang="en-US" sz="2800" dirty="0" smtClean="0">
                <a:latin typeface="標楷體"/>
                <a:ea typeface="標楷體"/>
              </a:rPr>
              <a:t>資料要先下載、再超連結</a:t>
            </a:r>
            <a:endParaRPr lang="en-US" altLang="zh-TW" sz="2800" dirty="0" smtClean="0">
              <a:latin typeface="標楷體"/>
              <a:ea typeface="標楷體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標楷體"/>
                <a:ea typeface="標楷體"/>
              </a:rPr>
              <a:t>11.Ppt</a:t>
            </a:r>
            <a:r>
              <a:rPr lang="zh-TW" altLang="en-US" sz="2800" dirty="0" smtClean="0">
                <a:latin typeface="標楷體"/>
                <a:ea typeface="標楷體"/>
              </a:rPr>
              <a:t>注意底色</a:t>
            </a:r>
            <a:endParaRPr lang="en-US" altLang="zh-TW" sz="2800" dirty="0" smtClean="0">
              <a:latin typeface="標楷體"/>
              <a:ea typeface="標楷體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標楷體"/>
                <a:ea typeface="標楷體"/>
              </a:rPr>
              <a:t>12.</a:t>
            </a:r>
            <a:r>
              <a:rPr lang="zh-TW" altLang="en-US" sz="2800" dirty="0" smtClean="0">
                <a:latin typeface="標楷體"/>
                <a:ea typeface="標楷體"/>
              </a:rPr>
              <a:t>簡報統一交給輔導股長</a:t>
            </a:r>
            <a:r>
              <a:rPr lang="en-US" altLang="zh-TW" sz="2800" dirty="0" smtClean="0">
                <a:latin typeface="標楷體"/>
                <a:ea typeface="標楷體"/>
              </a:rPr>
              <a:t>-</a:t>
            </a:r>
            <a:r>
              <a:rPr lang="zh-TW" altLang="en-US" sz="2800" dirty="0" smtClean="0">
                <a:latin typeface="標楷體"/>
                <a:ea typeface="標楷體"/>
              </a:rPr>
              <a:t>整理後放在隨身碟中</a:t>
            </a:r>
            <a:endParaRPr lang="en-US" altLang="zh-TW" sz="2800" dirty="0" smtClean="0">
              <a:latin typeface="標楷體"/>
              <a:ea typeface="標楷體"/>
            </a:endParaRPr>
          </a:p>
          <a:p>
            <a:pPr fontAlgn="auto">
              <a:buFont typeface="Arial" pitchFamily="34" charset="0"/>
              <a:buNone/>
              <a:defRPr/>
            </a:pPr>
            <a:endParaRPr lang="en-US" altLang="zh-TW" sz="2800" dirty="0" smtClean="0">
              <a:latin typeface="標楷體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371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 smtClean="0">
                <a:hlinkClick r:id="rId2" action="ppaction://hlinkfile"/>
              </a:rPr>
              <a:t>獎勵</a:t>
            </a:r>
            <a:endParaRPr lang="zh-TW" altLang="en-US" sz="8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373563"/>
          </a:xfrm>
        </p:spPr>
        <p:txBody>
          <a:bodyPr/>
          <a:lstStyle/>
          <a:p>
            <a:r>
              <a:rPr lang="zh-TW" altLang="zh-TW" sz="5400" dirty="0" smtClean="0"/>
              <a:t>各組將剪報交給輔導股長統一於一個資料夾中，在報告後，統一交給明珠老師</a:t>
            </a:r>
            <a:r>
              <a:rPr lang="zh-TW" altLang="en-US" sz="5400" dirty="0" smtClean="0"/>
              <a:t>保存</a:t>
            </a:r>
            <a:r>
              <a:rPr lang="zh-TW" altLang="zh-TW" sz="5400" dirty="0" smtClean="0"/>
              <a:t>，再擇優將檔案放置在學校網頁上及獎勵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59216" cy="13716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壹、校系特色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小華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條列式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標題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80526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師資背景多元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新加坡國立大學、香港新亞研究所、美國夏威夷大學，以及國內臺灣大學、臺灣師範大學、中央大學、清華大學、政治大學、成功大學、輔仁大學、文化大學等校。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專門領域之研究室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戲曲研究室、紅學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情文學研究室、現代文學教研室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琦君研究中心、儒學研究中心、漢文佛典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語言文字研究室、古典文學與文獻研究室等，常不定期舉辦學術活動。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多元化的課程內容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合聘、客座教授、駐校作家、大師講座等方式，豐富系上的教學資源，提升學生的學術視野。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點書制度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由碩士班學長姐從旁指導，在經史子集中任選三類，每類一部，逐年圈點完三部含注疏的古籍，冀能紮實學生的文本工夫，加強學生閱讀古籍的能力。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課程兼重創意與實作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結合戲劇表演的專業知識，開創出不同的視野。而編輯與採訪課程，實際製作了《</a:t>
            </a:r>
            <a:r>
              <a:rPr lang="zh-TW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中央獨賣》、《文院通訊》等刊物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，一出刊即獲聯合報社學生報刊的大獎。現代散文與現代詩等課程，亦培養出不少青年作家，在國內知名文學獎項中屢創佳績，足見本系之訓練有素，人才輩出。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貳、教育目標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大元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培養文學鑑賞與語文表達的能力。</a:t>
            </a: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培育優秀的專業知能。</a:t>
            </a: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培養創新與獨立研究的能力。</a:t>
            </a: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培養經典融會及詮釋的能力。</a:t>
            </a: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培養語文應用能力。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叁、本校師資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小華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71184" cy="936104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b="1" dirty="0" smtClean="0">
                <a:latin typeface="標楷體" pitchFamily="65" charset="-120"/>
                <a:ea typeface="標楷體" pitchFamily="65" charset="-120"/>
              </a:rPr>
              <a:t>叁、本校師資</a:t>
            </a:r>
            <a:r>
              <a:rPr lang="en-US" altLang="zh-TW" sz="66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6600" b="1" dirty="0" smtClean="0">
                <a:latin typeface="標楷體" pitchFamily="65" charset="-120"/>
                <a:ea typeface="標楷體" pitchFamily="65" charset="-120"/>
              </a:rPr>
              <a:t>小華</a:t>
            </a:r>
            <a:endParaRPr lang="zh-TW" altLang="en-US" sz="6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02586" y="324433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大元、小華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83152" cy="828328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肆、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hlinkClick r:id="rId2"/>
              </a:rPr>
              <a:t>課程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內容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課程地圖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This is an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80728"/>
            <a:ext cx="8856984" cy="5681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 descr="This is an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88500" cy="787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371600"/>
          </a:xfrm>
        </p:spPr>
        <p:txBody>
          <a:bodyPr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伍、入學管道及簡章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繁星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推薦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大元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25252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1041</Words>
  <Application>Microsoft Office PowerPoint</Application>
  <PresentationFormat>如螢幕大小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國立中央大學中國文學系介紹</vt:lpstr>
      <vt:lpstr>目  錄-大元</vt:lpstr>
      <vt:lpstr>壹、校系特色-小華(條列式+標題) </vt:lpstr>
      <vt:lpstr>貳、教育目標-大元</vt:lpstr>
      <vt:lpstr>叁、本校師資-小華</vt:lpstr>
      <vt:lpstr>叁、本校師資-小華</vt:lpstr>
      <vt:lpstr>肆、課程內容/課程地圖-小華</vt:lpstr>
      <vt:lpstr>投影片 8</vt:lpstr>
      <vt:lpstr>伍、入學管道及簡章-繁星推薦-大元</vt:lpstr>
      <vt:lpstr>伍、入學管道及簡章-申請入學-小華</vt:lpstr>
      <vt:lpstr>分科測驗-登記分發</vt:lpstr>
      <vt:lpstr>投影片 12</vt:lpstr>
      <vt:lpstr>陸、升學、就業進路-就業(大元)</vt:lpstr>
      <vt:lpstr>學士班就業狀況</vt:lpstr>
      <vt:lpstr>學士班畢業生職業類別分布</vt:lpstr>
      <vt:lpstr>柒、心得-大元的心得 </vt:lpstr>
      <vt:lpstr>柒、心得-小華的心得 </vt:lpstr>
      <vt:lpstr>捌、資料來源</vt:lpstr>
      <vt:lpstr>玖、校園一景-大元</vt:lpstr>
      <vt:lpstr>拾、分工表-小華</vt:lpstr>
      <vt:lpstr>報告注意事項</vt:lpstr>
      <vt:lpstr>獎勵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中央大學產業經濟學系</dc:title>
  <dc:creator>acer user</dc:creator>
  <cp:lastModifiedBy>陳明珠</cp:lastModifiedBy>
  <cp:revision>119</cp:revision>
  <dcterms:created xsi:type="dcterms:W3CDTF">2017-03-12T20:51:27Z</dcterms:created>
  <dcterms:modified xsi:type="dcterms:W3CDTF">2025-02-25T07:37:42Z</dcterms:modified>
</cp:coreProperties>
</file>